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0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052560" y="640080"/>
            <a:ext cx="2103120" cy="2103120"/>
          </a:xfrm>
          <a:prstGeom prst="ellipse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875520" y="1828800"/>
            <a:ext cx="1417320" cy="1417320"/>
          </a:xfrm>
          <a:prstGeom prst="ellipse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0" y="2103120"/>
            <a:ext cx="1051560" cy="1051560"/>
          </a:xfrm>
          <a:prstGeom prst="ellipse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241280" y="4023360"/>
            <a:ext cx="1828800" cy="1828800"/>
          </a:xfrm>
          <a:prstGeom prst="ellipse">
            <a:avLst/>
          </a:prstGeom>
          <a:solidFill>
            <a:srgbClr val="384B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777240"/>
            <a:ext cx="6949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CE0DA"/>
                </a:solidFill>
                <a:latin typeface="Aptos"/>
              </a:defRPr>
            </a:pPr>
            <a:r>
              <a:t>BC ECONOMICS 12  |  MARKET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704088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The Coffee Market’s Hot;</a:t>
            </a:r>
          </a:p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Aptos"/>
              </a:defRPr>
            </a:pPr>
            <a:r>
              <a:t>Why Are Bean Prices Not?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429000"/>
            <a:ext cx="621792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E6E8F0"/>
                </a:solidFill>
                <a:latin typeface="Aptos"/>
              </a:defRPr>
            </a:pPr>
            <a:r>
              <a:t>How supply and demand explain falling prices</a:t>
            </a:r>
          </a:p>
        </p:txBody>
      </p:sp>
      <p:sp>
        <p:nvSpPr>
          <p:cNvPr id="9" name="Oval 8"/>
          <p:cNvSpPr/>
          <p:nvPr/>
        </p:nvSpPr>
        <p:spPr>
          <a:xfrm rot="2100000">
            <a:off x="8549640" y="2240280"/>
            <a:ext cx="1005840" cy="1508760"/>
          </a:xfrm>
          <a:prstGeom prst="ellipse">
            <a:avLst/>
          </a:prstGeom>
          <a:solidFill>
            <a:srgbClr val="704935"/>
          </a:solidFill>
          <a:ln>
            <a:solidFill>
              <a:srgbClr val="E0A4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Arc 9"/>
          <p:cNvSpPr/>
          <p:nvPr/>
        </p:nvSpPr>
        <p:spPr>
          <a:xfrm rot="2100000">
            <a:off x="8823960" y="2331720"/>
            <a:ext cx="457200" cy="1325880"/>
          </a:xfrm>
          <a:prstGeom prst="arc">
            <a:avLst/>
          </a:prstGeom>
          <a:noFill/>
          <a:ln w="38100">
            <a:solidFill>
              <a:srgbClr val="EBCD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04672" y="5989320"/>
            <a:ext cx="5943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E6E8F0"/>
                </a:solidFill>
                <a:latin typeface="Aptos"/>
              </a:defRPr>
            </a:pPr>
            <a:r>
              <a:t>Core question: Why can a popular product become cheaper?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MAIN THESIS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The paradox: popularity rises, price falls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4846320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2400" b="1">
                <a:solidFill>
                  <a:srgbClr val="23305F"/>
                </a:solidFill>
                <a:latin typeface="Aptos"/>
              </a:defRPr>
            </a:pPr>
            <a:r>
              <a:t>Coffee became more popular worldwide—but coffee-bean prices fell.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23160"/>
            <a:ext cx="4754880" cy="1371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62B34"/>
                </a:solidFill>
                <a:latin typeface="Aptos"/>
              </a:defRPr>
            </a:pPr>
            <a:r>
              <a:t>The key is not demand alone. Market price depends on the interaction of supply and demand.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35040" y="1508760"/>
            <a:ext cx="2468880" cy="201168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35040" y="1508760"/>
            <a:ext cx="82296" cy="201168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36207" y="1673351"/>
            <a:ext cx="21031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DEMAND 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6207" y="2121408"/>
            <a:ext cx="2103120" cy="12984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Greater popularity means consumers want more coffee at each price.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32520" y="1508760"/>
            <a:ext cx="2651760" cy="201168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732520" y="1508760"/>
            <a:ext cx="82296" cy="201168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933688" y="1673351"/>
            <a:ext cx="22860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SUPPLY ↑↑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33688" y="2121408"/>
            <a:ext cx="2286000" cy="12984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Production expanded even faster than demand.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0" y="3977639"/>
            <a:ext cx="5029200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3305F"/>
                </a:solidFill>
                <a:latin typeface="Aptos"/>
              </a:defRPr>
            </a:pPr>
            <a:r>
              <a:t>When supply grows by more than demand, equilibrium price can fall.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623560"/>
            <a:ext cx="10789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F6773"/>
                </a:solidFill>
                <a:latin typeface="Aptos"/>
              </a:defRPr>
            </a:pPr>
            <a:r>
              <a:t>Today’s focus: curve logic • equilibrium • real-world application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THE SUPPLY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Supply: why the curve slopes upward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383280" cy="16459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82296" cy="164592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81912"/>
            <a:ext cx="30175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LAW OF SUPPLY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29968"/>
            <a:ext cx="301752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62B34"/>
                </a:solidFill>
                <a:latin typeface="Aptos"/>
              </a:defRPr>
            </a:pPr>
            <a:r>
              <a:t>Price ↑ → quantity supplied ↑</a:t>
            </a:r>
          </a:p>
          <a:p>
            <a:pPr>
              <a:spcAft>
                <a:spcPts val="800"/>
              </a:spcAft>
              <a:defRPr sz="1900" b="0">
                <a:solidFill>
                  <a:srgbClr val="262B34"/>
                </a:solidFill>
                <a:latin typeface="Aptos"/>
              </a:defRPr>
            </a:pPr>
            <a:r>
              <a:t>Price ↓ → quantity supplied 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383280" cy="16459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417320"/>
            <a:ext cx="82296" cy="164592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581912"/>
            <a:ext cx="30175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OPPORTUNITY COST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029968"/>
            <a:ext cx="301752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Producing more means giving up increasingly valuable alternatives.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417320"/>
            <a:ext cx="3383280" cy="16459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1417320"/>
            <a:ext cx="82296" cy="1645920"/>
          </a:xfrm>
          <a:prstGeom prst="rect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39328" y="1581912"/>
            <a:ext cx="30175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E0A436"/>
                </a:solidFill>
                <a:latin typeface="Aptos"/>
              </a:defRPr>
            </a:pPr>
            <a:r>
              <a:t>MARGINAL COST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9328" y="2029968"/>
            <a:ext cx="301752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Less-suitable inputs and diminishing returns can raise the cost of each extra unit.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3474720"/>
            <a:ext cx="39319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3305F"/>
                </a:solidFill>
                <a:latin typeface="Aptos"/>
              </a:defRPr>
            </a:pPr>
            <a:r>
              <a:t>A higher price causes a movement along supply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143000" y="5806440"/>
            <a:ext cx="3611880" cy="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143000" y="3886200"/>
            <a:ext cx="0" cy="192024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V="1">
            <a:off x="1508760" y="4160520"/>
            <a:ext cx="2834640" cy="1417320"/>
          </a:xfrm>
          <a:prstGeom prst="line">
            <a:avLst/>
          </a:prstGeom>
          <a:ln w="38100">
            <a:solidFill>
              <a:srgbClr val="007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7240" y="365760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62B34"/>
                </a:solidFill>
                <a:latin typeface="Aptos"/>
              </a:defRPr>
            </a:pPr>
            <a:r>
              <a:t>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63440" y="5806440"/>
            <a:ext cx="10972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262B34"/>
                </a:solidFill>
                <a:latin typeface="Aptos"/>
              </a:defRPr>
            </a:pPr>
            <a:r>
              <a:t>Q supplied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416052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007771"/>
                </a:solidFill>
                <a:latin typeface="Aptos"/>
              </a:defRPr>
            </a:pPr>
            <a:r>
              <a:t>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0" y="3703320"/>
            <a:ext cx="5212080" cy="16002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669280" y="3703320"/>
            <a:ext cx="82296" cy="160020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870448" y="3867911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IMPORTANT DISTINCTION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70448" y="4315968"/>
            <a:ext cx="4846320" cy="8869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A change in the good’s own price = movement along the curve.</a:t>
            </a:r>
          </a:p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A change in marginal cost = shift of the supply curve.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15000" y="5623560"/>
            <a:ext cx="53035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5F6773"/>
                </a:solidFill>
                <a:latin typeface="Aptos"/>
              </a:defRPr>
            </a:pPr>
            <a:r>
              <a:t>Market supply = add each firm’s quantity at each price.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THE SUPPLY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Supply shifts when production costs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5166360" cy="14173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417320"/>
            <a:ext cx="82296" cy="141732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581912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SUPPLY INCREASES → RIGHT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2029968"/>
            <a:ext cx="4800600" cy="7040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Lower marginal cost makes firms willing and able to supply more at each price.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417320"/>
            <a:ext cx="5166360" cy="14173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417320"/>
            <a:ext cx="82296" cy="141732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64807" y="1581912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SUPPLY DECREASES → LEFT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4807" y="2029968"/>
            <a:ext cx="4800600" cy="7040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Higher marginal cost makes firms supply less at each price.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246120"/>
            <a:ext cx="4297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3305F"/>
                </a:solidFill>
                <a:latin typeface="Aptos"/>
              </a:defRPr>
            </a:pPr>
            <a:r>
              <a:t>Lower cost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63040" y="5852160"/>
            <a:ext cx="3383280" cy="0"/>
          </a:xfrm>
          <a:prstGeom prst="line">
            <a:avLst/>
          </a:prstGeom>
          <a:ln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1463040" y="3657600"/>
            <a:ext cx="0" cy="2194560"/>
          </a:xfrm>
          <a:prstGeom prst="line">
            <a:avLst/>
          </a:prstGeom>
          <a:ln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1920240" y="3886200"/>
            <a:ext cx="2377440" cy="1691640"/>
          </a:xfrm>
          <a:prstGeom prst="line">
            <a:avLst/>
          </a:prstGeom>
          <a:ln w="31750">
            <a:solidFill>
              <a:srgbClr val="007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2514600" y="3886200"/>
            <a:ext cx="2377440" cy="1691640"/>
          </a:xfrm>
          <a:prstGeom prst="line">
            <a:avLst/>
          </a:prstGeom>
          <a:ln w="31750">
            <a:solidFill>
              <a:srgbClr val="A4CF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389120" y="38404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007771"/>
                </a:solidFill>
                <a:latin typeface="Aptos"/>
              </a:defRPr>
            </a:pPr>
            <a:r>
              <a:t>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5120" y="3246120"/>
            <a:ext cx="4297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3305F"/>
                </a:solidFill>
                <a:latin typeface="Aptos"/>
              </a:defRPr>
            </a:pPr>
            <a:r>
              <a:t>Higher cost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6995159" y="5852160"/>
            <a:ext cx="3383281" cy="0"/>
          </a:xfrm>
          <a:prstGeom prst="line">
            <a:avLst/>
          </a:prstGeom>
          <a:ln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6995159" y="3657600"/>
            <a:ext cx="0" cy="2194560"/>
          </a:xfrm>
          <a:prstGeom prst="line">
            <a:avLst/>
          </a:prstGeom>
          <a:ln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7452359" y="3886200"/>
            <a:ext cx="2377441" cy="1691640"/>
          </a:xfrm>
          <a:prstGeom prst="line">
            <a:avLst/>
          </a:prstGeom>
          <a:ln w="31750">
            <a:solidFill>
              <a:srgbClr val="8518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8046719" y="3886200"/>
            <a:ext cx="2377441" cy="1691640"/>
          </a:xfrm>
          <a:prstGeom prst="line">
            <a:avLst/>
          </a:prstGeom>
          <a:ln w="31750">
            <a:solidFill>
              <a:srgbClr val="DCAEC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921240" y="3840480"/>
            <a:ext cx="457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85185B"/>
                </a:solidFill>
                <a:latin typeface="Aptos"/>
              </a:defRPr>
            </a:pPr>
            <a:r>
              <a:t>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6172200"/>
            <a:ext cx="104241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5F6773"/>
                </a:solidFill>
                <a:latin typeface="Aptos"/>
              </a:defRPr>
            </a:pPr>
            <a:r>
              <a:t>Examples of cost changes: technology, input prices, land suitability, and diminishing returns.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THE DEMAND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Demand: why the curve slopes downward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429000" cy="16459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82296" cy="164592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86968" y="1581912"/>
            <a:ext cx="306324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LAW OF 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2029968"/>
            <a:ext cx="306324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62B34"/>
                </a:solidFill>
                <a:latin typeface="Aptos"/>
              </a:defRPr>
            </a:pPr>
            <a:r>
              <a:t>Price ↓ → quantity demanded ↑</a:t>
            </a:r>
          </a:p>
          <a:p>
            <a:pPr>
              <a:spcAft>
                <a:spcPts val="800"/>
              </a:spcAft>
              <a:defRPr sz="1900" b="0">
                <a:solidFill>
                  <a:srgbClr val="262B34"/>
                </a:solidFill>
                <a:latin typeface="Aptos"/>
              </a:defRPr>
            </a:pPr>
            <a:r>
              <a:t>Price ↑ → quantity demanded 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429000" cy="16459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417320"/>
            <a:ext cx="82296" cy="164592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90288" y="1581912"/>
            <a:ext cx="306324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MARGINAL BENEFIT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0288" y="2029968"/>
            <a:ext cx="306324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The extra benefit from each additional unit generally decreases.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417320"/>
            <a:ext cx="3429000" cy="16459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1417320"/>
            <a:ext cx="82296" cy="1645920"/>
          </a:xfrm>
          <a:prstGeom prst="rect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3608" y="1581912"/>
            <a:ext cx="306324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E0A436"/>
                </a:solidFill>
                <a:latin typeface="Aptos"/>
              </a:defRPr>
            </a:pPr>
            <a:r>
              <a:t>WILLINGNESS TO PAY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029968"/>
            <a:ext cx="3063240" cy="9326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Consumers buy additional units when the price makes them worthwhile.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520440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3305F"/>
                </a:solidFill>
                <a:latin typeface="Aptos"/>
              </a:defRPr>
            </a:pPr>
            <a:r>
              <a:t>A downward-sloping demand curve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143000" y="5806440"/>
            <a:ext cx="3611880" cy="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V="1">
            <a:off x="1143000" y="3794760"/>
            <a:ext cx="0" cy="201168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508760" y="4069080"/>
            <a:ext cx="2834640" cy="1508760"/>
          </a:xfrm>
          <a:prstGeom prst="line">
            <a:avLst/>
          </a:prstGeom>
          <a:ln w="38100">
            <a:solidFill>
              <a:srgbClr val="8518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7240" y="365760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62B34"/>
                </a:solidFill>
                <a:latin typeface="Aptos"/>
              </a:defRPr>
            </a:pPr>
            <a:r>
              <a:t>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17720" y="5806440"/>
            <a:ext cx="11887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262B34"/>
                </a:solidFill>
                <a:latin typeface="Aptos"/>
              </a:defRPr>
            </a:pPr>
            <a:r>
              <a:t>Q demanded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4572000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85185B"/>
                </a:solidFill>
                <a:latin typeface="Aptos"/>
              </a:defRPr>
            </a:pPr>
            <a:r>
              <a:t>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760720" y="3657600"/>
            <a:ext cx="5166360" cy="178308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5760720" y="3657600"/>
            <a:ext cx="82296" cy="178308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961888" y="3822191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WHY MARGINAL BENEFIT FALLS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61888" y="4270248"/>
            <a:ext cx="4800600" cy="10698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The first unit often satisfies a more important need than later units. Lower prices make those additional units worth buying.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06440" y="5715000"/>
            <a:ext cx="51206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F6773"/>
                </a:solidFill>
                <a:latin typeface="Aptos"/>
              </a:defRPr>
            </a:pPr>
            <a:r>
              <a:t>Market demand = add consumers’ quantities demanded at each price.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THE DEMAND SIDE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What shifts demand?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007771"/>
                </a:solidFill>
                <a:latin typeface="Aptos"/>
              </a:defRPr>
            </a:pPr>
            <a:r>
              <a:t>Demand increases (shifts right) when: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828800"/>
            <a:ext cx="5120640" cy="3383280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buChar char="•"/>
              <a:defRPr sz="1700">
                <a:solidFill>
                  <a:srgbClr val="262B34"/>
                </a:solidFill>
                <a:latin typeface="Aptos"/>
              </a:defRPr>
            </a:pPr>
            <a:r>
              <a:t>Income rises (for a normal good)</a:t>
            </a:r>
          </a:p>
          <a:p>
            <a:pPr>
              <a:buChar char="•"/>
              <a:defRPr sz="1700">
                <a:solidFill>
                  <a:srgbClr val="262B34"/>
                </a:solidFill>
                <a:latin typeface="Aptos"/>
              </a:defRPr>
            </a:pPr>
            <a:r>
              <a:t>Advertising is successful</a:t>
            </a:r>
          </a:p>
          <a:p>
            <a:pPr>
              <a:buChar char="•"/>
              <a:defRPr sz="1700">
                <a:solidFill>
                  <a:srgbClr val="262B34"/>
                </a:solidFill>
                <a:latin typeface="Aptos"/>
              </a:defRPr>
            </a:pPr>
            <a:r>
              <a:t>Consumers expect future prices to rise</a:t>
            </a:r>
          </a:p>
          <a:p>
            <a:pPr>
              <a:buChar char="•"/>
              <a:defRPr sz="1700">
                <a:solidFill>
                  <a:srgbClr val="262B34"/>
                </a:solidFill>
                <a:latin typeface="Aptos"/>
              </a:defRPr>
            </a:pPr>
            <a:r>
              <a:t>Substitutes become more expensive</a:t>
            </a:r>
          </a:p>
          <a:p>
            <a:pPr>
              <a:buChar char="•"/>
              <a:defRPr sz="1700">
                <a:solidFill>
                  <a:srgbClr val="262B34"/>
                </a:solidFill>
                <a:latin typeface="Aptos"/>
              </a:defRPr>
            </a:pPr>
            <a:r>
              <a:t>Complements become cheaper</a:t>
            </a:r>
          </a:p>
          <a:p>
            <a:pPr>
              <a:buChar char="•"/>
              <a:defRPr sz="1700">
                <a:solidFill>
                  <a:srgbClr val="262B34"/>
                </a:solidFill>
                <a:latin typeface="Aptos"/>
              </a:defRPr>
            </a:pPr>
            <a:r>
              <a:t>The number of consumers increases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371600"/>
            <a:ext cx="5120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85185B"/>
                </a:solidFill>
                <a:latin typeface="Aptos"/>
              </a:defRPr>
            </a:pPr>
            <a:r>
              <a:t>Income and the type of good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828800"/>
            <a:ext cx="2331720" cy="192024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828800"/>
            <a:ext cx="82296" cy="192024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19088" y="1993392"/>
            <a:ext cx="19659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NORMAL GOOD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9088" y="2441448"/>
            <a:ext cx="1965960" cy="12070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Income ↑ → demand 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823960" y="1828800"/>
            <a:ext cx="2468880" cy="192024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823960" y="1828800"/>
            <a:ext cx="82296" cy="192024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25128" y="1993392"/>
            <a:ext cx="21031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INFERIOR GOOD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25128" y="2441448"/>
            <a:ext cx="2103120" cy="12070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Income ↑ → demand ↓</a:t>
            </a:r>
          </a:p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Examples: Spam, store-brand soda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3640" y="4251960"/>
            <a:ext cx="4846320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Whether a good is normal or inferior depends on consumer preferences.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F6773"/>
                </a:solidFill>
                <a:latin typeface="Aptos"/>
              </a:defRPr>
            </a:pPr>
            <a:r>
              <a:t>Opposite changes shift demand left. A change in the good’s own price causes movement along demand—not a shift.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THE 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Equilibrium: where markets balance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7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005840" y="5623560"/>
            <a:ext cx="4206240" cy="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05840" y="2926080"/>
            <a:ext cx="0" cy="269748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1463040" y="3200400"/>
            <a:ext cx="3200400" cy="2057400"/>
          </a:xfrm>
          <a:prstGeom prst="line">
            <a:avLst/>
          </a:prstGeom>
          <a:ln w="38100">
            <a:solidFill>
              <a:srgbClr val="007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1463040" y="3246120"/>
            <a:ext cx="3200400" cy="2057400"/>
          </a:xfrm>
          <a:prstGeom prst="line">
            <a:avLst/>
          </a:prstGeom>
          <a:ln w="38100">
            <a:solidFill>
              <a:srgbClr val="8518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2743200"/>
            <a:ext cx="3200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62B34"/>
                </a:solidFill>
                <a:latin typeface="Aptos"/>
              </a:defRPr>
            </a:pPr>
            <a:r>
              <a:t>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5687568"/>
            <a:ext cx="11887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262B34"/>
                </a:solidFill>
                <a:latin typeface="Aptos"/>
              </a:defRPr>
            </a:pPr>
            <a:r>
              <a:t>Quantity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7680" y="3154680"/>
            <a:ext cx="2743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007771"/>
                </a:solidFill>
                <a:latin typeface="Aptos"/>
              </a:defRPr>
            </a:pPr>
            <a:r>
              <a:t>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7680" y="4983480"/>
            <a:ext cx="2743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85185B"/>
                </a:solidFill>
                <a:latin typeface="Aptos"/>
              </a:defRPr>
            </a:pPr>
            <a:r>
              <a:t>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80360" y="4160520"/>
            <a:ext cx="1005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3305F"/>
                </a:solidFill>
                <a:latin typeface="Aptos"/>
              </a:defRPr>
            </a:pPr>
            <a:r>
              <a:t>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06440" y="1463040"/>
            <a:ext cx="5166360" cy="11430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06440" y="1463040"/>
            <a:ext cx="82296" cy="114300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007607" y="1627632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EQUILIBRIUM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07607" y="2075688"/>
            <a:ext cx="480060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Supply = quantity demanded at the intersection.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806440" y="2834640"/>
            <a:ext cx="5166360" cy="11430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806440" y="2834640"/>
            <a:ext cx="82296" cy="1143000"/>
          </a:xfrm>
          <a:prstGeom prst="rect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007607" y="2999232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E0A436"/>
                </a:solidFill>
                <a:latin typeface="Aptos"/>
              </a:defRPr>
            </a:pPr>
            <a:r>
              <a:t>PRICE ABOVE EQUILIBRIUM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07607" y="3447288"/>
            <a:ext cx="480060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Surplus: quantity supplied &gt; quantity demanded → downward pressure on price.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806440" y="4206240"/>
            <a:ext cx="5166360" cy="11430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806440" y="4206240"/>
            <a:ext cx="82296" cy="114300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007607" y="4370831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PRICE BELOW EQUILIBRIUM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07607" y="4818888"/>
            <a:ext cx="4800600" cy="4297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Shortage: quantity demanded &gt; quantity supplied → upward pressure on price.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97880" y="5715000"/>
            <a:ext cx="4846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3305F"/>
                </a:solidFill>
                <a:latin typeface="Aptos"/>
              </a:defRPr>
            </a:pPr>
            <a:r>
              <a:t>Market forces push price toward equilibrium.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SUPPLY IN 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Historical example: spices and exploration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23305F"/>
                </a:solidFill>
                <a:latin typeface="Aptos"/>
              </a:defRPr>
            </a:pPr>
            <a:r>
              <a:t>16th century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920240"/>
            <a:ext cx="3200400" cy="10058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Cinnamon and other spices were scarce in Europe.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141732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007771"/>
                </a:solidFill>
                <a:latin typeface="Aptos"/>
              </a:defRPr>
            </a:pPr>
            <a:r>
              <a:t>Trade routes expand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0" y="1920240"/>
            <a:ext cx="3108960" cy="10058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Exploration helped establish routes that brought more spices to Europe.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0" y="1417320"/>
            <a:ext cx="3108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200" b="1">
                <a:solidFill>
                  <a:srgbClr val="85185B"/>
                </a:solidFill>
                <a:latin typeface="Aptos"/>
              </a:defRPr>
            </a:pPr>
            <a:r>
              <a:t>Market outcome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1920240"/>
            <a:ext cx="3291840" cy="10058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Supply shifted right; equilibrium prices fell.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3840480" y="2011680"/>
            <a:ext cx="411480" cy="365760"/>
          </a:xfrm>
          <a:prstGeom prst="rightArrow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ight Arrow 12"/>
          <p:cNvSpPr/>
          <p:nvPr/>
        </p:nvSpPr>
        <p:spPr>
          <a:xfrm>
            <a:off x="7406640" y="2011680"/>
            <a:ext cx="411480" cy="365760"/>
          </a:xfrm>
          <a:prstGeom prst="rightArrow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14400" y="3749039"/>
            <a:ext cx="10149840" cy="141732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4400" y="3749039"/>
            <a:ext cx="82296" cy="141732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15568" y="3913631"/>
            <a:ext cx="97840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ECONOMIC LESSON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4361688"/>
            <a:ext cx="9784080" cy="7040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900" b="0">
                <a:solidFill>
                  <a:srgbClr val="262B34"/>
                </a:solidFill>
                <a:latin typeface="Aptos"/>
              </a:defRPr>
            </a:pPr>
            <a:r>
              <a:t>High prices can create incentives to expand supply. As more goods reach the market, prices may fall—even when the goods remain desirable.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5715000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F6773"/>
                </a:solidFill>
                <a:latin typeface="Aptos"/>
              </a:defRPr>
            </a:pPr>
            <a:r>
              <a:t>The same supply logic helps explain the coffee market.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REAL-WORLD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The coffee crisis: how the glut developed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9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971800"/>
            <a:ext cx="9921240" cy="0"/>
          </a:xfrm>
          <a:prstGeom prst="line">
            <a:avLst/>
          </a:prstGeom>
          <a:ln w="38100">
            <a:solidFill>
              <a:srgbClr val="CDD2D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1371600" y="2761488"/>
            <a:ext cx="384048" cy="384048"/>
          </a:xfrm>
          <a:prstGeom prst="ellipse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007771"/>
                </a:solidFill>
                <a:latin typeface="Aptos"/>
              </a:defRPr>
            </a:pPr>
            <a:r>
              <a:t>2011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82880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23305F"/>
                </a:solidFill>
                <a:latin typeface="Aptos"/>
              </a:defRPr>
            </a:pPr>
            <a:r>
              <a:t>$2.89/lb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383280"/>
            <a:ext cx="2240280" cy="10972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62B34"/>
                </a:solidFill>
                <a:latin typeface="Aptos"/>
              </a:defRPr>
            </a:pPr>
            <a:r>
              <a:t>World coffee price peaks; strong returns encourage planting.</a:t>
            </a:r>
          </a:p>
        </p:txBody>
      </p:sp>
      <p:sp>
        <p:nvSpPr>
          <p:cNvPr id="11" name="Oval 10"/>
          <p:cNvSpPr/>
          <p:nvPr/>
        </p:nvSpPr>
        <p:spPr>
          <a:xfrm>
            <a:off x="4114800" y="2761488"/>
            <a:ext cx="384048" cy="384048"/>
          </a:xfrm>
          <a:prstGeom prst="ellipse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79476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85185B"/>
                </a:solidFill>
                <a:latin typeface="Aptos"/>
              </a:defRPr>
            </a:pPr>
            <a:r>
              <a:t>2014 onward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94760" y="182880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23305F"/>
                </a:solidFill>
                <a:latin typeface="Aptos"/>
              </a:defRPr>
            </a:pPr>
            <a:r>
              <a:t>More supply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94760" y="3383280"/>
            <a:ext cx="2240280" cy="10972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62B34"/>
                </a:solidFill>
                <a:latin typeface="Aptos"/>
              </a:defRPr>
            </a:pPr>
            <a:r>
              <a:t>New plantings in Vietnam and Brazil reach production after about three years.</a:t>
            </a:r>
          </a:p>
        </p:txBody>
      </p:sp>
      <p:sp>
        <p:nvSpPr>
          <p:cNvPr id="15" name="Oval 14"/>
          <p:cNvSpPr/>
          <p:nvPr/>
        </p:nvSpPr>
        <p:spPr>
          <a:xfrm>
            <a:off x="6949440" y="2761488"/>
            <a:ext cx="384048" cy="384048"/>
          </a:xfrm>
          <a:prstGeom prst="ellipse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2940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E0A436"/>
                </a:solidFill>
                <a:latin typeface="Aptos"/>
              </a:defRPr>
            </a:pPr>
            <a:r>
              <a:t>Mid–late 2010s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182880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23305F"/>
                </a:solidFill>
                <a:latin typeface="Aptos"/>
              </a:defRPr>
            </a:pPr>
            <a:r>
              <a:t>Supply glut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29400" y="3383280"/>
            <a:ext cx="2240280" cy="10972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62B34"/>
                </a:solidFill>
                <a:latin typeface="Aptos"/>
              </a:defRPr>
            </a:pPr>
            <a:r>
              <a:t>Supply grows faster than demand.</a:t>
            </a:r>
          </a:p>
        </p:txBody>
      </p:sp>
      <p:sp>
        <p:nvSpPr>
          <p:cNvPr id="19" name="Oval 18"/>
          <p:cNvSpPr/>
          <p:nvPr/>
        </p:nvSpPr>
        <p:spPr>
          <a:xfrm>
            <a:off x="9646919" y="2761488"/>
            <a:ext cx="384048" cy="384048"/>
          </a:xfrm>
          <a:prstGeom prst="ellipse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26880" y="1417320"/>
            <a:ext cx="2286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85185B"/>
                </a:solidFill>
                <a:latin typeface="Aptos"/>
              </a:defRPr>
            </a:pPr>
            <a:r>
              <a:t>Price crash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26880" y="1828800"/>
            <a:ext cx="23774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23305F"/>
                </a:solidFill>
                <a:latin typeface="Aptos"/>
              </a:defRPr>
            </a:pPr>
            <a:r>
              <a:t>As low as $1.00/lb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0" y="3383280"/>
            <a:ext cx="2240280" cy="10972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500" b="0">
                <a:solidFill>
                  <a:srgbClr val="262B34"/>
                </a:solidFill>
                <a:latin typeface="Aptos"/>
              </a:defRPr>
            </a:pPr>
            <a:r>
              <a:t>Farm incomes fall sharply.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4983480"/>
            <a:ext cx="10149840" cy="9144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914400" y="4983480"/>
            <a:ext cx="82296" cy="91440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15568" y="5148072"/>
            <a:ext cx="97840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THE RESULT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" y="5596128"/>
            <a:ext cx="9784080" cy="20116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About 25 million farmers across 50 countries were hurt by very low prices.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GRAPH LOGIC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Why coffee prices fell despite rising demand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10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005840" y="5715000"/>
            <a:ext cx="4480560" cy="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1005840" y="1920240"/>
            <a:ext cx="0" cy="3794760"/>
          </a:xfrm>
          <a:prstGeom prst="line">
            <a:avLst/>
          </a:prstGeom>
          <a:ln w="19050">
            <a:solidFill>
              <a:srgbClr val="262B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1463040" y="3017520"/>
            <a:ext cx="3200400" cy="2286000"/>
          </a:xfrm>
          <a:prstGeom prst="line">
            <a:avLst/>
          </a:prstGeom>
          <a:ln w="27940">
            <a:solidFill>
              <a:srgbClr val="82BCB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2103120" y="3017520"/>
            <a:ext cx="3200400" cy="2286000"/>
          </a:xfrm>
          <a:prstGeom prst="line">
            <a:avLst/>
          </a:prstGeom>
          <a:ln w="35560">
            <a:solidFill>
              <a:srgbClr val="00777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463040" y="3017520"/>
            <a:ext cx="3200400" cy="2286000"/>
          </a:xfrm>
          <a:prstGeom prst="line">
            <a:avLst/>
          </a:prstGeom>
          <a:ln w="27940">
            <a:solidFill>
              <a:srgbClr val="C297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103120" y="3017520"/>
            <a:ext cx="3200400" cy="2286000"/>
          </a:xfrm>
          <a:prstGeom prst="line">
            <a:avLst/>
          </a:prstGeom>
          <a:ln w="35560">
            <a:solidFill>
              <a:srgbClr val="8518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0080" y="1691640"/>
            <a:ext cx="3657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62B34"/>
                </a:solidFill>
                <a:latin typeface="Aptos"/>
              </a:defRPr>
            </a:pPr>
            <a:r>
              <a:t>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66360" y="5742432"/>
            <a:ext cx="1005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262B34"/>
                </a:solidFill>
                <a:latin typeface="Aptos"/>
              </a:defRPr>
            </a:pPr>
            <a:r>
              <a:t>Quantity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60" y="288036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007771"/>
                </a:solidFill>
                <a:latin typeface="Aptos"/>
              </a:defRPr>
            </a:pPr>
            <a:r>
              <a:t>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09160" y="5074920"/>
            <a:ext cx="457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85185B"/>
                </a:solidFill>
                <a:latin typeface="Aptos"/>
              </a:defRPr>
            </a:pPr>
            <a:r>
              <a:t>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80760" y="1600200"/>
            <a:ext cx="5074920" cy="109728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080760" y="1600200"/>
            <a:ext cx="82296" cy="109728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81928" y="1764792"/>
            <a:ext cx="4709159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DEMAND SHIFTED RIGHT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81928" y="2212848"/>
            <a:ext cx="4709159" cy="3840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Coffee popularity increased, putting upward pressure on price.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80760" y="2926080"/>
            <a:ext cx="5074920" cy="109728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080760" y="2926080"/>
            <a:ext cx="82296" cy="109728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281928" y="3090672"/>
            <a:ext cx="4709159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SUPPLY SHIFTED RIGHT MORE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81928" y="3538728"/>
            <a:ext cx="4709159" cy="3840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Production expanded even faster, putting stronger downward pressure on price.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80760" y="4251960"/>
            <a:ext cx="5074920" cy="109728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080760" y="4251960"/>
            <a:ext cx="82296" cy="1097280"/>
          </a:xfrm>
          <a:prstGeom prst="rect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81928" y="4416552"/>
            <a:ext cx="4709159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E0A436"/>
                </a:solidFill>
                <a:latin typeface="Aptos"/>
              </a:defRPr>
            </a:pPr>
            <a:r>
              <a:t>NET EFFECT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81928" y="4864608"/>
            <a:ext cx="4709159" cy="38404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The larger supply increase dominated: equilibrium price fell.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2200" y="5715000"/>
            <a:ext cx="48463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23305F"/>
                </a:solidFill>
                <a:latin typeface="Aptos"/>
              </a:defRPr>
            </a:pPr>
            <a:r>
              <a:t>Key: a supply increase can outweigh a demand increase.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LONG-RUN RESPONSE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How the market begins to adjust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54480"/>
            <a:ext cx="3246120" cy="18288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54480"/>
            <a:ext cx="82296" cy="182880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719072"/>
            <a:ext cx="288036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LOW PRICES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167128"/>
            <a:ext cx="288036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Some coffee farmers earn too little to sustain production.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4160520" y="2103120"/>
            <a:ext cx="594360" cy="457200"/>
          </a:xfrm>
          <a:prstGeom prst="rightArrow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892040" y="1554480"/>
            <a:ext cx="2834640" cy="18288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892040" y="1554480"/>
            <a:ext cx="82296" cy="182880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093207" y="1719072"/>
            <a:ext cx="24688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CROP SWITCHING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93207" y="2167128"/>
            <a:ext cx="246888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Some farmers switch to other crops.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909560" y="2103120"/>
            <a:ext cx="594360" cy="457200"/>
          </a:xfrm>
          <a:prstGeom prst="rightArrow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641080" y="1554480"/>
            <a:ext cx="2743200" cy="18288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641080" y="1554480"/>
            <a:ext cx="82296" cy="1828800"/>
          </a:xfrm>
          <a:prstGeom prst="rect">
            <a:avLst/>
          </a:prstGeom>
          <a:solidFill>
            <a:srgbClr val="2330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842248" y="1719072"/>
            <a:ext cx="237744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3305F"/>
                </a:solidFill>
                <a:latin typeface="Aptos"/>
              </a:defRPr>
            </a:pPr>
            <a:r>
              <a:t>SUPPLY FALLS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42248" y="2167128"/>
            <a:ext cx="237744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Lower coffee supply puts upward pressure on price.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160520"/>
            <a:ext cx="10332720" cy="6858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305F"/>
                </a:solidFill>
                <a:latin typeface="Aptos"/>
              </a:defRPr>
            </a:pPr>
            <a:r>
              <a:t>This response may reduce the glut and help prices recover over time.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0120" y="5669280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5F6773"/>
                </a:solidFill>
                <a:latin typeface="Aptos"/>
              </a:defRPr>
            </a:pPr>
            <a:r>
              <a:t>Market adjustment is not immediate: coffee trees take time to mature.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The bigger lesson: scarcity and abundance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508760"/>
            <a:ext cx="3337560" cy="18288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77240" y="1508760"/>
            <a:ext cx="82296" cy="1828800"/>
          </a:xfrm>
          <a:prstGeom prst="rect">
            <a:avLst/>
          </a:prstGeom>
          <a:solidFill>
            <a:srgbClr val="0077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8408" y="1673351"/>
            <a:ext cx="29718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07771"/>
                </a:solidFill>
                <a:latin typeface="Aptos"/>
              </a:defRPr>
            </a:pPr>
            <a:r>
              <a:t>ESSENTIALS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8408" y="2121408"/>
            <a:ext cx="297180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Food and water can be inexpensive when supply is abundant.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508760"/>
            <a:ext cx="3337560" cy="18288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34840" y="1508760"/>
            <a:ext cx="82296" cy="1828800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36007" y="1673351"/>
            <a:ext cx="29718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85185B"/>
                </a:solidFill>
                <a:latin typeface="Aptos"/>
              </a:defRPr>
            </a:pPr>
            <a:r>
              <a:t>SCARCE GOODS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6007" y="2121408"/>
            <a:ext cx="297180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600" b="0">
                <a:solidFill>
                  <a:srgbClr val="262B34"/>
                </a:solidFill>
                <a:latin typeface="Aptos"/>
              </a:defRPr>
            </a:pPr>
            <a:r>
              <a:t>Jewels and elite professional athletes can command high prices because availability is limited.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1508760"/>
            <a:ext cx="3337560" cy="1828800"/>
          </a:xfrm>
          <a:prstGeom prst="roundRect">
            <a:avLst/>
          </a:prstGeom>
          <a:solidFill>
            <a:srgbClr val="F6F7FA"/>
          </a:solidFill>
          <a:ln>
            <a:solidFill>
              <a:srgbClr val="E1E4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92440" y="1508760"/>
            <a:ext cx="82296" cy="1828800"/>
          </a:xfrm>
          <a:prstGeom prst="rect">
            <a:avLst/>
          </a:prstGeom>
          <a:solidFill>
            <a:srgbClr val="E0A4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3608" y="1673351"/>
            <a:ext cx="297180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E0A436"/>
                </a:solidFill>
                <a:latin typeface="Aptos"/>
              </a:defRPr>
            </a:pPr>
            <a:r>
              <a:t>POLICY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121408"/>
            <a:ext cx="2971800" cy="11155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62B34"/>
                </a:solidFill>
                <a:latin typeface="Aptos"/>
              </a:defRPr>
            </a:pPr>
            <a:r>
              <a:t>Policies can influence both supply and demand—not just production.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977639"/>
            <a:ext cx="1042416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2300" b="1">
                <a:solidFill>
                  <a:srgbClr val="23305F"/>
                </a:solidFill>
                <a:latin typeface="Aptos"/>
              </a:defRPr>
            </a:pPr>
            <a:r>
              <a:t>Price is determined by the interaction of willingness to pay and production costs.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983480"/>
            <a:ext cx="10241280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62B34"/>
                </a:solidFill>
                <a:latin typeface="Aptos"/>
              </a:defRPr>
            </a:pPr>
            <a:r>
              <a:t>Ask of any market: What changed in demand? What changed in supply? Which shift was larger? What happened to equilibrium price and quantity?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51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007771"/>
                </a:solidFill>
                <a:latin typeface="Aptos"/>
              </a:defRPr>
            </a:pPr>
            <a:r>
              <a:t>BC ECONOMICS 12 •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594360"/>
            <a:ext cx="1097280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23305F"/>
                </a:solidFill>
                <a:latin typeface="Aptos"/>
              </a:defRPr>
            </a:pPr>
            <a:r>
              <a:t>Check your understanding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6510528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500"/>
              </a:spcAft>
              <a:defRPr sz="900" b="0">
                <a:solidFill>
                  <a:srgbClr val="5F6773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10241280" cy="4206240"/>
          </a:xfrm>
          <a:prstGeom prst="rect">
            <a:avLst/>
          </a:prstGeom>
          <a:noFill/>
        </p:spPr>
        <p:txBody>
          <a:bodyPr wrap="square" lIns="73152" tIns="54864" rIns="73152" bIns="36576">
            <a:spAutoFit/>
          </a:bodyPr>
          <a:lstStyle/>
          <a:p>
            <a:pPr>
              <a:buChar char="•"/>
              <a:defRPr sz="1900">
                <a:solidFill>
                  <a:srgbClr val="262B34"/>
                </a:solidFill>
                <a:latin typeface="Aptos"/>
              </a:defRPr>
            </a:pPr>
            <a:r>
              <a:t>1. Why does the supply curve generally slope upward?</a:t>
            </a:r>
          </a:p>
          <a:p>
            <a:pPr>
              <a:buChar char="•"/>
              <a:defRPr sz="1900">
                <a:solidFill>
                  <a:srgbClr val="262B34"/>
                </a:solidFill>
                <a:latin typeface="Aptos"/>
              </a:defRPr>
            </a:pPr>
            <a:r>
              <a:t>2. What is the difference between a change in quantity supplied and a change in supply?</a:t>
            </a:r>
          </a:p>
          <a:p>
            <a:pPr>
              <a:buChar char="•"/>
              <a:defRPr sz="1900">
                <a:solidFill>
                  <a:srgbClr val="262B34"/>
                </a:solidFill>
                <a:latin typeface="Aptos"/>
              </a:defRPr>
            </a:pPr>
            <a:r>
              <a:t>3. Name three factors that can shift demand.</a:t>
            </a:r>
          </a:p>
          <a:p>
            <a:pPr>
              <a:buChar char="•"/>
              <a:defRPr sz="1900">
                <a:solidFill>
                  <a:srgbClr val="262B34"/>
                </a:solidFill>
                <a:latin typeface="Aptos"/>
              </a:defRPr>
            </a:pPr>
            <a:r>
              <a:t>4. What happens when market price is above equilibrium? Below equilibrium?</a:t>
            </a:r>
          </a:p>
          <a:p>
            <a:pPr>
              <a:buChar char="•"/>
              <a:defRPr sz="1900">
                <a:solidFill>
                  <a:srgbClr val="262B34"/>
                </a:solidFill>
                <a:latin typeface="Aptos"/>
              </a:defRPr>
            </a:pPr>
            <a:r>
              <a:t>5. How can coffee prices fall when coffee becomes more popular?</a:t>
            </a:r>
          </a:p>
          <a:p>
            <a:pPr>
              <a:buChar char="•"/>
              <a:defRPr sz="1900">
                <a:solidFill>
                  <a:srgbClr val="262B34"/>
                </a:solidFill>
                <a:latin typeface="Aptos"/>
              </a:defRPr>
            </a:pPr>
            <a:r>
              <a:t>6. If farmers switch away from coffee, what happens to coffee supply and price?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5897880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007771"/>
                </a:solidFill>
                <a:latin typeface="Aptos"/>
              </a:defRPr>
            </a:pPr>
            <a:r>
              <a:t>Use correctly labelled supply-and-demand diagrams in your explanations.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30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685800"/>
            <a:ext cx="105156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ACE0DA"/>
                </a:solidFill>
                <a:latin typeface="Aptos"/>
              </a:defRPr>
            </a:pPr>
            <a: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325880"/>
            <a:ext cx="10241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Explain the coffee-price paradox.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560320"/>
            <a:ext cx="9875520" cy="1280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>
              <a:spcAft>
                <a:spcPts val="800"/>
              </a:spcAft>
              <a:defRPr sz="2100" b="0">
                <a:solidFill>
                  <a:srgbClr val="E6E8F0"/>
                </a:solidFill>
                <a:latin typeface="Aptos"/>
              </a:defRPr>
            </a:pPr>
            <a:r>
              <a:t>In a short paragraph, explain how rising demand and an even larger increase in supply caused coffee-bean prices to fall. Include the terms equilibrium price, supply shift, and demand shift.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212080"/>
            <a:ext cx="98755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ACE0DA"/>
                </a:solidFill>
                <a:latin typeface="Aptos"/>
              </a:defRPr>
            </a:pPr>
            <a:r>
              <a:t>Remember: demand and supply work together to determine market outcomes.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1103</Words>
  <Application>Microsoft Office PowerPoint</Application>
  <PresentationFormat>Widescreen</PresentationFormat>
  <Paragraphs>175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Dana Guest</dc:creator>
  <cp:keywords/>
  <dc:description>generated using python-pptx</dc:description>
  <cp:lastModifiedBy>Dana Guest</cp:lastModifiedBy>
  <cp:revision>1</cp:revision>
  <dcterms:created xsi:type="dcterms:W3CDTF">2013-01-27T09:14:16Z</dcterms:created>
  <dcterms:modified xsi:type="dcterms:W3CDTF">2026-10-20T00:45:27Z</dcterms:modified>
  <cp:category/>
</cp:coreProperties>
</file>