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3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591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961120" y="-1097280"/>
            <a:ext cx="4572000" cy="4572000"/>
          </a:xfrm>
          <a:prstGeom prst="ellipse">
            <a:avLst/>
          </a:prstGeom>
          <a:solidFill>
            <a:srgbClr val="243A6E"/>
          </a:solidFill>
          <a:ln w="12700">
            <a:solidFill>
              <a:srgbClr val="24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241280" y="1371600"/>
            <a:ext cx="3200400" cy="3200400"/>
          </a:xfrm>
          <a:prstGeom prst="ellipse">
            <a:avLst/>
          </a:prstGeom>
          <a:solidFill>
            <a:srgbClr val="2451A8"/>
          </a:solidFill>
          <a:ln w="12700">
            <a:solidFill>
              <a:srgbClr val="2451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-731520" y="4754880"/>
            <a:ext cx="2743200" cy="2743200"/>
          </a:xfrm>
          <a:prstGeom prst="ellipse">
            <a:avLst/>
          </a:prstGeom>
          <a:solidFill>
            <a:srgbClr val="243A6E"/>
          </a:solidFill>
          <a:ln w="12700">
            <a:solidFill>
              <a:srgbClr val="24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914400"/>
            <a:ext cx="5486400" cy="3474720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594360" y="1005840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4A7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ECONOMICS 12  ·  UNIT 1  ·  BUSINESS CASE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594360" y="1554480"/>
            <a:ext cx="67665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Efficiency, Opportunity Cost</a:t>
            </a:r>
            <a:endParaRPr lang="en-US" sz="42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&amp; Lean Production</a:t>
            </a:r>
            <a:endParaRPr lang="en-US" sz="4200" dirty="0"/>
          </a:p>
        </p:txBody>
      </p:sp>
      <p:sp>
        <p:nvSpPr>
          <p:cNvPr id="9" name="Text 6"/>
          <p:cNvSpPr txBox="1"/>
          <p:nvPr/>
        </p:nvSpPr>
        <p:spPr>
          <a:xfrm>
            <a:off x="594360" y="4069080"/>
            <a:ext cx="6400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EBF2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Boeing Case Study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0" y="6446520"/>
            <a:ext cx="12188952" cy="411480"/>
          </a:xfrm>
          <a:prstGeom prst="rect">
            <a:avLst/>
          </a:prstGeom>
          <a:solidFill>
            <a:srgbClr val="2451A8"/>
          </a:solidFill>
          <a:ln w="12700">
            <a:solidFill>
              <a:srgbClr val="2451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 txBox="1"/>
          <p:nvPr/>
        </p:nvSpPr>
        <p:spPr>
          <a:xfrm>
            <a:off x="457200" y="649224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B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Adapted from Krugman &amp; Wells · Economics 12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686800" y="-914400"/>
            <a:ext cx="5029200" cy="5029200"/>
          </a:xfrm>
          <a:prstGeom prst="ellipse">
            <a:avLst/>
          </a:prstGeom>
          <a:solidFill>
            <a:srgbClr val="243A6E"/>
          </a:solidFill>
          <a:ln w="12700">
            <a:solidFill>
              <a:srgbClr val="24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914400" y="5303520"/>
            <a:ext cx="3200400" cy="3200400"/>
          </a:xfrm>
          <a:prstGeom prst="ellipse">
            <a:avLst/>
          </a:prstGeom>
          <a:solidFill>
            <a:srgbClr val="243A6E"/>
          </a:solidFill>
          <a:ln w="12700">
            <a:solidFill>
              <a:srgbClr val="24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2451A8"/>
          </a:solidFill>
          <a:ln w="12700">
            <a:solidFill>
              <a:srgbClr val="2451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 txBox="1"/>
          <p:nvPr/>
        </p:nvSpPr>
        <p:spPr>
          <a:xfrm>
            <a:off x="457200" y="182880"/>
            <a:ext cx="54864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3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772400" y="109728"/>
            <a:ext cx="4251960" cy="68580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7772400" y="109728"/>
            <a:ext cx="4251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SCARCITY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548640" y="1143000"/>
            <a:ext cx="7772400" cy="4389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Boeing faces scarcity of factory floor space, parts, and worker time.</a:t>
            </a:r>
            <a:endParaRPr lang="en-US" sz="2100" dirty="0"/>
          </a:p>
          <a:p>
            <a:pPr marL="0" indent="0">
              <a:lnSpc>
                <a:spcPct val="145000"/>
              </a:lnSpc>
              <a:buNone/>
            </a:pPr>
            <a:endParaRPr lang="en-US" sz="2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Choose ONE of these scarce resources and explain how lean production helps Boeing use it more carefully.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8549640" y="1097280"/>
            <a:ext cx="3383280" cy="4846320"/>
          </a:xfrm>
          <a:prstGeom prst="rect">
            <a:avLst/>
          </a:prstGeom>
          <a:solidFill>
            <a:srgbClr val="243A6E"/>
          </a:solidFill>
          <a:ln w="12700">
            <a:solidFill>
              <a:srgbClr val="24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9640" y="1234440"/>
            <a:ext cx="3383280" cy="4572000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0" y="6446520"/>
            <a:ext cx="12188952" cy="41148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 txBox="1"/>
          <p:nvPr/>
        </p:nvSpPr>
        <p:spPr>
          <a:xfrm>
            <a:off x="457200" y="649224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carefully before moving to the next slide...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57200" y="201168"/>
            <a:ext cx="77724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EB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3  ·  SAMPLE ANSWER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772400" y="109728"/>
            <a:ext cx="4251960" cy="68580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 txBox="1"/>
          <p:nvPr/>
        </p:nvSpPr>
        <p:spPr>
          <a:xfrm>
            <a:off x="7772400" y="109728"/>
            <a:ext cx="4251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SCARCITY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097280"/>
            <a:ext cx="11274552" cy="594360"/>
          </a:xfrm>
          <a:prstGeom prst="rect">
            <a:avLst/>
          </a:prstGeom>
          <a:solidFill>
            <a:srgbClr val="EBF2FF"/>
          </a:solidFill>
          <a:ln w="12700">
            <a:solidFill>
              <a:srgbClr val="EB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621792" y="1152144"/>
            <a:ext cx="10972800" cy="484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45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concept:  Scarcity = resources are limited, but needs and wants are unlimited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75488" y="2057400"/>
            <a:ext cx="201168" cy="201168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 txBox="1"/>
          <p:nvPr/>
        </p:nvSpPr>
        <p:spPr>
          <a:xfrm>
            <a:off x="804672" y="192024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Factory floor space is scarce — Boeing cannot simply expand its building whenever it wants.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5488" y="2944368"/>
            <a:ext cx="201168" cy="201168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 txBox="1"/>
          <p:nvPr/>
        </p:nvSpPr>
        <p:spPr>
          <a:xfrm>
            <a:off x="804672" y="280720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lean production, large areas of floor space were taken up by stored parts sitting in inventory.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75488" y="3831336"/>
            <a:ext cx="201168" cy="201168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 txBox="1"/>
          <p:nvPr/>
        </p:nvSpPr>
        <p:spPr>
          <a:xfrm>
            <a:off x="804672" y="3694176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Lean production means parts arrive just when needed — far less storage space is required at any time.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75488" y="4718304"/>
            <a:ext cx="201168" cy="201168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 txBox="1"/>
          <p:nvPr/>
        </p:nvSpPr>
        <p:spPr>
          <a:xfrm>
            <a:off x="804672" y="4581144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Freed-up floor space is now used for actual production, allowing Boeing to build more planes in the same building.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57200" y="5852160"/>
            <a:ext cx="11274552" cy="749808"/>
          </a:xfrm>
          <a:prstGeom prst="rect">
            <a:avLst/>
          </a:prstGeom>
          <a:solidFill>
            <a:srgbClr val="F5F7FC"/>
          </a:solidFill>
          <a:ln w="12700">
            <a:solidFill>
              <a:srgbClr val="D2D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 txBox="1"/>
          <p:nvPr/>
        </p:nvSpPr>
        <p:spPr>
          <a:xfrm>
            <a:off x="621792" y="5925312"/>
            <a:ext cx="109728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Your answer may use different words. What matters is that you correctly applied the economic concept.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686800" y="-914400"/>
            <a:ext cx="5029200" cy="5029200"/>
          </a:xfrm>
          <a:prstGeom prst="ellipse">
            <a:avLst/>
          </a:prstGeom>
          <a:solidFill>
            <a:srgbClr val="243A6E"/>
          </a:solidFill>
          <a:ln w="12700">
            <a:solidFill>
              <a:srgbClr val="24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914400" y="5303520"/>
            <a:ext cx="3200400" cy="3200400"/>
          </a:xfrm>
          <a:prstGeom prst="ellipse">
            <a:avLst/>
          </a:prstGeom>
          <a:solidFill>
            <a:srgbClr val="243A6E"/>
          </a:solidFill>
          <a:ln w="12700">
            <a:solidFill>
              <a:srgbClr val="24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2451A8"/>
          </a:solidFill>
          <a:ln w="12700">
            <a:solidFill>
              <a:srgbClr val="2451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 txBox="1"/>
          <p:nvPr/>
        </p:nvSpPr>
        <p:spPr>
          <a:xfrm>
            <a:off x="457200" y="182880"/>
            <a:ext cx="54864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4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772400" y="109728"/>
            <a:ext cx="4251960" cy="68580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7772400" y="109728"/>
            <a:ext cx="4251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DIMINISHING RETURNS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548640" y="1143000"/>
            <a:ext cx="7772400" cy="4389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Between 1999 and 2005, Boeing made very large improvements using lean production.</a:t>
            </a:r>
            <a:endParaRPr lang="en-US" sz="2100" dirty="0"/>
          </a:p>
          <a:p>
            <a:pPr marL="0" indent="0">
              <a:lnSpc>
                <a:spcPct val="145000"/>
              </a:lnSpc>
              <a:buNone/>
            </a:pPr>
            <a:endParaRPr lang="en-US" sz="2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 you think Boeing can keep making improvements of the same size every year?</a:t>
            </a:r>
            <a:endParaRPr lang="en-US" sz="2100" dirty="0"/>
          </a:p>
          <a:p>
            <a:pPr marL="0" indent="0">
              <a:lnSpc>
                <a:spcPct val="145000"/>
              </a:lnSpc>
              <a:buNone/>
            </a:pPr>
            <a:endParaRPr lang="en-US" sz="2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 the idea of diminishing returns to support your answer.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8549640" y="1097280"/>
            <a:ext cx="3383280" cy="4846320"/>
          </a:xfrm>
          <a:prstGeom prst="rect">
            <a:avLst/>
          </a:prstGeom>
          <a:solidFill>
            <a:srgbClr val="243A6E"/>
          </a:solidFill>
          <a:ln w="12700">
            <a:solidFill>
              <a:srgbClr val="24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9640" y="1234440"/>
            <a:ext cx="3383280" cy="4572000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0" y="6446520"/>
            <a:ext cx="12188952" cy="41148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 txBox="1"/>
          <p:nvPr/>
        </p:nvSpPr>
        <p:spPr>
          <a:xfrm>
            <a:off x="457200" y="649224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carefully before moving to the next slide...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57200" y="201168"/>
            <a:ext cx="77724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EB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4  ·  SAMPLE ANSWER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772400" y="109728"/>
            <a:ext cx="4251960" cy="68580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 txBox="1"/>
          <p:nvPr/>
        </p:nvSpPr>
        <p:spPr>
          <a:xfrm>
            <a:off x="7772400" y="109728"/>
            <a:ext cx="4251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DIMINISHING RETURNS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097280"/>
            <a:ext cx="11274552" cy="594360"/>
          </a:xfrm>
          <a:prstGeom prst="rect">
            <a:avLst/>
          </a:prstGeom>
          <a:solidFill>
            <a:srgbClr val="EBF2FF"/>
          </a:solidFill>
          <a:ln w="12700">
            <a:solidFill>
              <a:srgbClr val="EB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621792" y="1152144"/>
            <a:ext cx="10972800" cy="484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45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concept:  Diminishing returns = each extra improvement produces a smaller gain than the last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75488" y="2057400"/>
            <a:ext cx="201168" cy="201168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 txBox="1"/>
          <p:nvPr/>
        </p:nvSpPr>
        <p:spPr>
          <a:xfrm>
            <a:off x="804672" y="192024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— Boeing cannot keep making 50% improvements every few years. Diminishing returns explains why.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5488" y="2944368"/>
            <a:ext cx="201168" cy="201168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 txBox="1"/>
          <p:nvPr/>
        </p:nvSpPr>
        <p:spPr>
          <a:xfrm>
            <a:off x="804672" y="280720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1999, Boeing's production had many inefficiencies. The first lean improvements were large and easy to achieve.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75488" y="3831336"/>
            <a:ext cx="201168" cy="201168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 txBox="1"/>
          <p:nvPr/>
        </p:nvSpPr>
        <p:spPr>
          <a:xfrm>
            <a:off x="804672" y="3694176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2005, the biggest problems had already been fixed. Each new improvement took more effort for a smaller gain.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75488" y="4718304"/>
            <a:ext cx="201168" cy="201168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 txBox="1"/>
          <p:nvPr/>
        </p:nvSpPr>
        <p:spPr>
          <a:xfrm>
            <a:off x="804672" y="4581144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curve of improvement flattens over time — this is exactly what diminishing returns predicts.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57200" y="5852160"/>
            <a:ext cx="11274552" cy="749808"/>
          </a:xfrm>
          <a:prstGeom prst="rect">
            <a:avLst/>
          </a:prstGeom>
          <a:solidFill>
            <a:srgbClr val="F5F7FC"/>
          </a:solidFill>
          <a:ln w="12700">
            <a:solidFill>
              <a:srgbClr val="D2D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 txBox="1"/>
          <p:nvPr/>
        </p:nvSpPr>
        <p:spPr>
          <a:xfrm>
            <a:off x="621792" y="5925312"/>
            <a:ext cx="109728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Your answer may use different words. What matters is that you correctly applied the economic concept.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5F7FC"/>
          </a:solidFill>
          <a:ln w="12700">
            <a:solidFill>
              <a:srgbClr val="F5F7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178040" y="0"/>
            <a:ext cx="5010912" cy="6858000"/>
          </a:xfrm>
          <a:prstGeom prst="rect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 txBox="1"/>
          <p:nvPr/>
        </p:nvSpPr>
        <p:spPr>
          <a:xfrm>
            <a:off x="457200" y="182880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LEAN PRODUCTION?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457200" y="1143000"/>
            <a:ext cx="6492240" cy="1280160"/>
          </a:xfrm>
          <a:prstGeom prst="rect">
            <a:avLst/>
          </a:prstGeom>
          <a:solidFill>
            <a:srgbClr val="EBF2FF"/>
          </a:solidFill>
          <a:ln w="12700">
            <a:solidFill>
              <a:srgbClr val="EB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640080" y="1207008"/>
            <a:ext cx="6172200" cy="11704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Lean production is a way of making goods that reduces waste and improves efficiency. Parts arrive at the factory only when they are needed — everything is organized so nothing is wasted.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2724912"/>
            <a:ext cx="237744" cy="237744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804672" y="2651760"/>
            <a:ext cx="61447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PARTS arrive JUST when needed — no excess inventory piling up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3364992"/>
            <a:ext cx="237744" cy="237744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 txBox="1"/>
          <p:nvPr/>
        </p:nvSpPr>
        <p:spPr>
          <a:xfrm>
            <a:off x="804672" y="3291840"/>
            <a:ext cx="61447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WORKERS spend time building, not walking around searching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4005072"/>
            <a:ext cx="237744" cy="237744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 txBox="1"/>
          <p:nvPr/>
        </p:nvSpPr>
        <p:spPr>
          <a:xfrm>
            <a:off x="804672" y="3931920"/>
            <a:ext cx="61447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FACTORY SPACE is used for production, not unnecessary storage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4663440"/>
            <a:ext cx="6492240" cy="27432"/>
          </a:xfrm>
          <a:prstGeom prst="rect">
            <a:avLst/>
          </a:prstGeom>
          <a:solidFill>
            <a:srgbClr val="2451A8"/>
          </a:solidFill>
          <a:ln w="12700">
            <a:solidFill>
              <a:srgbClr val="2451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 txBox="1"/>
          <p:nvPr/>
        </p:nvSpPr>
        <p:spPr>
          <a:xfrm>
            <a:off x="457200" y="4754880"/>
            <a:ext cx="6492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245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PIONEERED BY TOYOTA  ·  ADOPTED BY BOEING IN 1999</a:t>
            </a:r>
            <a:endParaRPr lang="en-US" sz="1100" dirty="0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760" y="822960"/>
            <a:ext cx="4754880" cy="4572000"/>
          </a:xfrm>
          <a:prstGeom prst="rect">
            <a:avLst/>
          </a:prstGeom>
        </p:spPr>
      </p:pic>
      <p:sp>
        <p:nvSpPr>
          <p:cNvPr id="17" name="Text 14"/>
          <p:cNvSpPr txBox="1"/>
          <p:nvPr/>
        </p:nvSpPr>
        <p:spPr>
          <a:xfrm>
            <a:off x="7223760" y="5577840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EB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Boeing's factory — organized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i="1" dirty="0">
                <a:solidFill>
                  <a:srgbClr val="EB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every worker, part, and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i="1" dirty="0">
                <a:solidFill>
                  <a:srgbClr val="EB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space has a purpose.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57200" y="182880"/>
            <a:ext cx="11430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BOEING'S LEAN JOURNEY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7132320" y="960120"/>
            <a:ext cx="5056632" cy="2011680"/>
          </a:xfrm>
          <a:prstGeom prst="rect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320" y="1005840"/>
            <a:ext cx="5056632" cy="19202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1520" y="3063240"/>
            <a:ext cx="10607040" cy="54864"/>
          </a:xfrm>
          <a:prstGeom prst="rect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417320" y="2907792"/>
            <a:ext cx="347472" cy="347472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 txBox="1"/>
          <p:nvPr/>
        </p:nvSpPr>
        <p:spPr>
          <a:xfrm>
            <a:off x="1280160" y="2377440"/>
            <a:ext cx="640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1999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1399032" y="3255264"/>
            <a:ext cx="36576" cy="320040"/>
          </a:xfrm>
          <a:prstGeom prst="rect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 txBox="1"/>
          <p:nvPr/>
        </p:nvSpPr>
        <p:spPr>
          <a:xfrm>
            <a:off x="594360" y="3611880"/>
            <a:ext cx="20574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Boeing first uses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lean production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build the 737.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029200" y="2907792"/>
            <a:ext cx="347472" cy="347472"/>
          </a:xfrm>
          <a:prstGeom prst="ellipse">
            <a:avLst/>
          </a:prstGeom>
          <a:solidFill>
            <a:srgbClr val="2451A8"/>
          </a:solidFill>
          <a:ln w="12700">
            <a:solidFill>
              <a:srgbClr val="2451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 txBox="1"/>
          <p:nvPr/>
        </p:nvSpPr>
        <p:spPr>
          <a:xfrm>
            <a:off x="4892040" y="2377440"/>
            <a:ext cx="640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45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2005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010912" y="3255264"/>
            <a:ext cx="36576" cy="320040"/>
          </a:xfrm>
          <a:prstGeom prst="rect">
            <a:avLst/>
          </a:prstGeom>
          <a:solidFill>
            <a:srgbClr val="2451A8"/>
          </a:solidFill>
          <a:ln w="12700">
            <a:solidFill>
              <a:srgbClr val="2451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 txBox="1"/>
          <p:nvPr/>
        </p:nvSpPr>
        <p:spPr>
          <a:xfrm>
            <a:off x="4206240" y="3611880"/>
            <a:ext cx="20574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 less time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build a plane.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60% less inventory.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9189720" y="2907792"/>
            <a:ext cx="347472" cy="347472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 txBox="1"/>
          <p:nvPr/>
        </p:nvSpPr>
        <p:spPr>
          <a:xfrm>
            <a:off x="9052560" y="2377440"/>
            <a:ext cx="640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2020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9171432" y="3255264"/>
            <a:ext cx="36576" cy="32004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 txBox="1"/>
          <p:nvPr/>
        </p:nvSpPr>
        <p:spPr>
          <a:xfrm>
            <a:off x="8366760" y="3611880"/>
            <a:ext cx="20574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777X launches —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lean + robotic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assembly combined.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457200" y="5212080"/>
            <a:ext cx="11338560" cy="640080"/>
          </a:xfrm>
          <a:prstGeom prst="rect">
            <a:avLst/>
          </a:prstGeom>
          <a:solidFill>
            <a:srgbClr val="EBF2FF"/>
          </a:solidFill>
          <a:ln w="12700">
            <a:solidFill>
              <a:srgbClr val="EB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 txBox="1"/>
          <p:nvPr/>
        </p:nvSpPr>
        <p:spPr>
          <a:xfrm>
            <a:off x="640080" y="5285232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245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round of improvement built on the last — Boeing refined lean production over more than 20 years.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601200" y="-1371600"/>
            <a:ext cx="5029200" cy="5029200"/>
          </a:xfrm>
          <a:prstGeom prst="ellipse">
            <a:avLst/>
          </a:prstGeom>
          <a:solidFill>
            <a:srgbClr val="243A6E"/>
          </a:solidFill>
          <a:ln w="12700">
            <a:solidFill>
              <a:srgbClr val="24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1371600" y="4114800"/>
            <a:ext cx="4114800" cy="4114800"/>
          </a:xfrm>
          <a:prstGeom prst="ellipse">
            <a:avLst/>
          </a:prstGeom>
          <a:solidFill>
            <a:srgbClr val="243A6E"/>
          </a:solidFill>
          <a:ln w="12700">
            <a:solidFill>
              <a:srgbClr val="24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 txBox="1"/>
          <p:nvPr/>
        </p:nvSpPr>
        <p:spPr>
          <a:xfrm>
            <a:off x="548640" y="320040"/>
            <a:ext cx="11430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4A7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NUMBERS TELL THE STORY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548640" y="804672"/>
            <a:ext cx="11430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Boeing's Results: 1999 – 2005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5257800" cy="4434840"/>
          </a:xfrm>
          <a:prstGeom prst="rect">
            <a:avLst/>
          </a:prstGeom>
          <a:solidFill>
            <a:srgbClr val="2451A8"/>
          </a:solidFill>
          <a:ln w="12700">
            <a:solidFill>
              <a:srgbClr val="2451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594360" y="1783080"/>
            <a:ext cx="51663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50%</a:t>
            </a:r>
            <a:endParaRPr lang="en-US" sz="10000" dirty="0"/>
          </a:p>
        </p:txBody>
      </p:sp>
      <p:sp>
        <p:nvSpPr>
          <p:cNvPr id="9" name="Text 7"/>
          <p:cNvSpPr txBox="1"/>
          <p:nvPr/>
        </p:nvSpPr>
        <p:spPr>
          <a:xfrm>
            <a:off x="594360" y="3703320"/>
            <a:ext cx="5166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EB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Reduction in time to build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EB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airplane</a:t>
            </a:r>
            <a:endParaRPr lang="en-US" sz="1800" dirty="0"/>
          </a:p>
        </p:txBody>
      </p:sp>
      <p:sp>
        <p:nvSpPr>
          <p:cNvPr id="10" name="Text 8"/>
          <p:cNvSpPr txBox="1"/>
          <p:nvPr/>
        </p:nvSpPr>
        <p:spPr>
          <a:xfrm>
            <a:off x="594360" y="4663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4A7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build-start to delivery · 1999 vs 2005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355080" y="1691640"/>
            <a:ext cx="5257800" cy="443484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 txBox="1"/>
          <p:nvPr/>
        </p:nvSpPr>
        <p:spPr>
          <a:xfrm>
            <a:off x="6400800" y="1783080"/>
            <a:ext cx="51663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0" b="1" dirty="0">
                <a:solidFill>
                  <a:srgbClr val="1B36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60%</a:t>
            </a:r>
            <a:endParaRPr lang="en-US" sz="10000" dirty="0"/>
          </a:p>
        </p:txBody>
      </p:sp>
      <p:sp>
        <p:nvSpPr>
          <p:cNvPr id="13" name="Text 11"/>
          <p:cNvSpPr txBox="1"/>
          <p:nvPr/>
        </p:nvSpPr>
        <p:spPr>
          <a:xfrm>
            <a:off x="6400800" y="3703320"/>
            <a:ext cx="5166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Reduction in parts stored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inventory</a:t>
            </a:r>
            <a:endParaRPr lang="en-US" sz="1800" dirty="0"/>
          </a:p>
        </p:txBody>
      </p:sp>
      <p:sp>
        <p:nvSpPr>
          <p:cNvPr id="14" name="Text 12"/>
          <p:cNvSpPr txBox="1"/>
          <p:nvPr/>
        </p:nvSpPr>
        <p:spPr>
          <a:xfrm>
            <a:off x="6400800" y="4663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fewer parts sitting idle, wasting space and money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5F7FC"/>
          </a:solidFill>
          <a:ln w="12700">
            <a:solidFill>
              <a:srgbClr val="F5F7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2451A8"/>
          </a:solidFill>
          <a:ln w="12700">
            <a:solidFill>
              <a:srgbClr val="2451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57200" y="182880"/>
            <a:ext cx="11430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Lean Production Spread to the World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2926080" cy="2606040"/>
          </a:xfrm>
          <a:prstGeom prst="rect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234440"/>
            <a:ext cx="2743200" cy="1280160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457200" y="260604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Toyota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(Japan)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1950s – 1980s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3429000" y="2240280"/>
            <a:ext cx="777240" cy="548640"/>
          </a:xfrm>
          <a:prstGeom prst="rightArrow">
            <a:avLst/>
          </a:prstGeom>
          <a:solidFill>
            <a:srgbClr val="2451A8"/>
          </a:solidFill>
          <a:ln w="12700">
            <a:solidFill>
              <a:srgbClr val="2451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4389120" y="1188720"/>
            <a:ext cx="2926080" cy="2606040"/>
          </a:xfrm>
          <a:prstGeom prst="rect">
            <a:avLst/>
          </a:prstGeom>
          <a:solidFill>
            <a:srgbClr val="2451A8"/>
          </a:solidFill>
          <a:ln w="12700">
            <a:solidFill>
              <a:srgbClr val="2451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560" y="1234440"/>
            <a:ext cx="2743200" cy="1280160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4389120" y="260604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Boeing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(USA)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1999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7360920" y="2240280"/>
            <a:ext cx="777240" cy="548640"/>
          </a:xfrm>
          <a:prstGeom prst="rightArrow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8321040" y="1188720"/>
            <a:ext cx="2926080" cy="260604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2480" y="1234440"/>
            <a:ext cx="2743200" cy="1280160"/>
          </a:xfrm>
          <a:prstGeom prst="rect">
            <a:avLst/>
          </a:prstGeom>
        </p:spPr>
      </p:pic>
      <p:sp>
        <p:nvSpPr>
          <p:cNvPr id="15" name="Text 10"/>
          <p:cNvSpPr txBox="1"/>
          <p:nvPr/>
        </p:nvSpPr>
        <p:spPr>
          <a:xfrm>
            <a:off x="8321040" y="260604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Manufacturing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350" dirty="0"/>
          </a:p>
        </p:txBody>
      </p:sp>
      <p:sp>
        <p:nvSpPr>
          <p:cNvPr id="16" name="Shape 11"/>
          <p:cNvSpPr/>
          <p:nvPr/>
        </p:nvSpPr>
        <p:spPr>
          <a:xfrm>
            <a:off x="457200" y="4224528"/>
            <a:ext cx="11274552" cy="2331720"/>
          </a:xfrm>
          <a:prstGeom prst="rect">
            <a:avLst/>
          </a:prstGeom>
          <a:solidFill>
            <a:srgbClr val="EBF2FF"/>
          </a:solidFill>
          <a:ln w="12700">
            <a:solidFill>
              <a:srgbClr val="EB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2"/>
          <p:cNvSpPr txBox="1"/>
          <p:nvPr/>
        </p:nvSpPr>
        <p:spPr>
          <a:xfrm>
            <a:off x="658368" y="4343400"/>
            <a:ext cx="1088136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Toyota's methods became so successful they changed manufacturing worldwide. In the 1980s, large American car companies dominated the US market. But Toyotas became popular for their high quality and low prices.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Toyota responded by opening factories inside the United States — bringing lean production with them. Other industries quickly copied these methods. Today, lean production is used in factories, hospitals, and restaurants around the world.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686800" y="-914400"/>
            <a:ext cx="5029200" cy="5029200"/>
          </a:xfrm>
          <a:prstGeom prst="ellipse">
            <a:avLst/>
          </a:prstGeom>
          <a:solidFill>
            <a:srgbClr val="243A6E"/>
          </a:solidFill>
          <a:ln w="12700">
            <a:solidFill>
              <a:srgbClr val="24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914400" y="5303520"/>
            <a:ext cx="3200400" cy="3200400"/>
          </a:xfrm>
          <a:prstGeom prst="ellipse">
            <a:avLst/>
          </a:prstGeom>
          <a:solidFill>
            <a:srgbClr val="243A6E"/>
          </a:solidFill>
          <a:ln w="12700">
            <a:solidFill>
              <a:srgbClr val="24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2451A8"/>
          </a:solidFill>
          <a:ln w="12700">
            <a:solidFill>
              <a:srgbClr val="2451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 txBox="1"/>
          <p:nvPr/>
        </p:nvSpPr>
        <p:spPr>
          <a:xfrm>
            <a:off x="457200" y="182880"/>
            <a:ext cx="54864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1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772400" y="109728"/>
            <a:ext cx="4251960" cy="68580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7772400" y="109728"/>
            <a:ext cx="4251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OPPORTUNITY COST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548640" y="1143000"/>
            <a:ext cx="7772400" cy="4389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When a worker walks across the factory floor to search for tools or parts, they are not building the airplane.</a:t>
            </a:r>
            <a:endParaRPr lang="en-US" sz="2100" dirty="0"/>
          </a:p>
          <a:p>
            <a:pPr marL="0" indent="0">
              <a:lnSpc>
                <a:spcPct val="145000"/>
              </a:lnSpc>
              <a:buNone/>
            </a:pPr>
            <a:endParaRPr lang="en-US" sz="2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opportunity cost of this lost time?</a:t>
            </a:r>
            <a:endParaRPr lang="en-US" sz="2100" dirty="0"/>
          </a:p>
          <a:p>
            <a:pPr marL="0" indent="0">
              <a:lnSpc>
                <a:spcPct val="145000"/>
              </a:lnSpc>
              <a:buNone/>
            </a:pPr>
            <a:endParaRPr lang="en-US" sz="2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Explain your answer.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8549640" y="1097280"/>
            <a:ext cx="3383280" cy="4846320"/>
          </a:xfrm>
          <a:prstGeom prst="rect">
            <a:avLst/>
          </a:prstGeom>
          <a:solidFill>
            <a:srgbClr val="243A6E"/>
          </a:solidFill>
          <a:ln w="12700">
            <a:solidFill>
              <a:srgbClr val="24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9640" y="1234440"/>
            <a:ext cx="3383280" cy="4572000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0" y="6446520"/>
            <a:ext cx="12188952" cy="41148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 txBox="1"/>
          <p:nvPr/>
        </p:nvSpPr>
        <p:spPr>
          <a:xfrm>
            <a:off x="457200" y="649224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carefully before moving to the next slide...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57200" y="201168"/>
            <a:ext cx="77724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EB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1  ·  SAMPLE ANSWER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772400" y="109728"/>
            <a:ext cx="4251960" cy="68580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 txBox="1"/>
          <p:nvPr/>
        </p:nvSpPr>
        <p:spPr>
          <a:xfrm>
            <a:off x="7772400" y="109728"/>
            <a:ext cx="4251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OPPORTUNITY COST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097280"/>
            <a:ext cx="11274552" cy="594360"/>
          </a:xfrm>
          <a:prstGeom prst="rect">
            <a:avLst/>
          </a:prstGeom>
          <a:solidFill>
            <a:srgbClr val="EBF2FF"/>
          </a:solidFill>
          <a:ln w="12700">
            <a:solidFill>
              <a:srgbClr val="EB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621792" y="1152144"/>
            <a:ext cx="10972800" cy="484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45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concept:  Opportunity cost = the value of the next-best choice you give up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75488" y="2057400"/>
            <a:ext cx="201168" cy="201168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 txBox="1"/>
          <p:nvPr/>
        </p:nvSpPr>
        <p:spPr>
          <a:xfrm>
            <a:off x="804672" y="192024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opportunity cost of searching for parts is the airplane-building time that is lost.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5488" y="2944368"/>
            <a:ext cx="201168" cy="201168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 txBox="1"/>
          <p:nvPr/>
        </p:nvSpPr>
        <p:spPr>
          <a:xfrm>
            <a:off x="804672" y="280720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minute spent walking and searching is a minute NOT spent assembling the plane.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75488" y="3831336"/>
            <a:ext cx="201168" cy="201168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 txBox="1"/>
          <p:nvPr/>
        </p:nvSpPr>
        <p:spPr>
          <a:xfrm>
            <a:off x="804672" y="3694176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means Boeing produces fewer airplanes in the same amount of time — costing money.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75488" y="4718304"/>
            <a:ext cx="201168" cy="201168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 txBox="1"/>
          <p:nvPr/>
        </p:nvSpPr>
        <p:spPr>
          <a:xfrm>
            <a:off x="804672" y="4581144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Lean production eliminates this cost by placing everything exactly where workers need it.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57200" y="5852160"/>
            <a:ext cx="11274552" cy="749808"/>
          </a:xfrm>
          <a:prstGeom prst="rect">
            <a:avLst/>
          </a:prstGeom>
          <a:solidFill>
            <a:srgbClr val="F5F7FC"/>
          </a:solidFill>
          <a:ln w="12700">
            <a:solidFill>
              <a:srgbClr val="D2D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 txBox="1"/>
          <p:nvPr/>
        </p:nvSpPr>
        <p:spPr>
          <a:xfrm>
            <a:off x="621792" y="5925312"/>
            <a:ext cx="109728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Your answer may use different words. What matters is that you correctly applied the economic concept.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686800" y="-914400"/>
            <a:ext cx="5029200" cy="5029200"/>
          </a:xfrm>
          <a:prstGeom prst="ellipse">
            <a:avLst/>
          </a:prstGeom>
          <a:solidFill>
            <a:srgbClr val="243A6E"/>
          </a:solidFill>
          <a:ln w="12700">
            <a:solidFill>
              <a:srgbClr val="24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914400" y="5303520"/>
            <a:ext cx="3200400" cy="3200400"/>
          </a:xfrm>
          <a:prstGeom prst="ellipse">
            <a:avLst/>
          </a:prstGeom>
          <a:solidFill>
            <a:srgbClr val="243A6E"/>
          </a:solidFill>
          <a:ln w="12700">
            <a:solidFill>
              <a:srgbClr val="24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2451A8"/>
          </a:solidFill>
          <a:ln w="12700">
            <a:solidFill>
              <a:srgbClr val="2451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 txBox="1"/>
          <p:nvPr/>
        </p:nvSpPr>
        <p:spPr>
          <a:xfrm>
            <a:off x="457200" y="182880"/>
            <a:ext cx="54864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2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772400" y="109728"/>
            <a:ext cx="4251960" cy="68580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7772400" y="109728"/>
            <a:ext cx="4251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EFFICIENCY IN ALLOCATION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548640" y="1143000"/>
            <a:ext cx="7772400" cy="4389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Lean production reduces wasted materials and wasted worker time.</a:t>
            </a:r>
            <a:endParaRPr lang="en-US" sz="2100" dirty="0"/>
          </a:p>
          <a:p>
            <a:pPr marL="0" indent="0">
              <a:lnSpc>
                <a:spcPct val="145000"/>
              </a:lnSpc>
              <a:buNone/>
            </a:pPr>
            <a:endParaRPr lang="en-US" sz="2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Using what you have learned about efficiency in allocation, explain how lean production makes a company — and an economy — more efficient.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8549640" y="1097280"/>
            <a:ext cx="3383280" cy="4846320"/>
          </a:xfrm>
          <a:prstGeom prst="rect">
            <a:avLst/>
          </a:prstGeom>
          <a:solidFill>
            <a:srgbClr val="243A6E"/>
          </a:solidFill>
          <a:ln w="12700">
            <a:solidFill>
              <a:srgbClr val="24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9640" y="1234440"/>
            <a:ext cx="3383280" cy="4572000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0" y="6446520"/>
            <a:ext cx="12188952" cy="41148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 txBox="1"/>
          <p:nvPr/>
        </p:nvSpPr>
        <p:spPr>
          <a:xfrm>
            <a:off x="457200" y="649224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carefully before moving to the next slide...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57200" y="201168"/>
            <a:ext cx="77724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EBF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2  ·  SAMPLE ANSWER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772400" y="109728"/>
            <a:ext cx="4251960" cy="68580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 txBox="1"/>
          <p:nvPr/>
        </p:nvSpPr>
        <p:spPr>
          <a:xfrm>
            <a:off x="7772400" y="109728"/>
            <a:ext cx="4251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36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EFFICIENCY IN ALLOCATION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097280"/>
            <a:ext cx="11274552" cy="594360"/>
          </a:xfrm>
          <a:prstGeom prst="rect">
            <a:avLst/>
          </a:prstGeom>
          <a:solidFill>
            <a:srgbClr val="EBF2FF"/>
          </a:solidFill>
          <a:ln w="12700">
            <a:solidFill>
              <a:srgbClr val="EB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621792" y="1152144"/>
            <a:ext cx="10972800" cy="484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45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concept:  Allocative efficiency = directing each resource to its highest-value use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75488" y="2057400"/>
            <a:ext cx="201168" cy="201168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 txBox="1"/>
          <p:nvPr/>
        </p:nvSpPr>
        <p:spPr>
          <a:xfrm>
            <a:off x="804672" y="192024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lean production, Boeing's resources were misallocated: workers searched instead of building; space stored unused parts.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5488" y="2944368"/>
            <a:ext cx="201168" cy="201168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 txBox="1"/>
          <p:nvPr/>
        </p:nvSpPr>
        <p:spPr>
          <a:xfrm>
            <a:off x="804672" y="280720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Allocative efficiency means time, labor, and floor space are directed to where they create the most value.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75488" y="3831336"/>
            <a:ext cx="201168" cy="201168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 txBox="1"/>
          <p:nvPr/>
        </p:nvSpPr>
        <p:spPr>
          <a:xfrm>
            <a:off x="804672" y="3694176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Lean production reallocates every resource to its best use — eliminating waste at every step of production.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75488" y="4718304"/>
            <a:ext cx="201168" cy="201168"/>
          </a:xfrm>
          <a:prstGeom prst="ellipse">
            <a:avLst/>
          </a:prstGeom>
          <a:solidFill>
            <a:srgbClr val="1B3668"/>
          </a:solidFill>
          <a:ln w="12700">
            <a:solidFill>
              <a:srgbClr val="1B36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 txBox="1"/>
          <p:nvPr/>
        </p:nvSpPr>
        <p:spPr>
          <a:xfrm>
            <a:off x="804672" y="4581144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71C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Boeing became more efficient, it built more planes from the same inputs — benefiting the whole economy.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57200" y="5852160"/>
            <a:ext cx="11274552" cy="749808"/>
          </a:xfrm>
          <a:prstGeom prst="rect">
            <a:avLst/>
          </a:prstGeom>
          <a:solidFill>
            <a:srgbClr val="F5F7FC"/>
          </a:solidFill>
          <a:ln w="12700">
            <a:solidFill>
              <a:srgbClr val="D2D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 txBox="1"/>
          <p:nvPr/>
        </p:nvSpPr>
        <p:spPr>
          <a:xfrm>
            <a:off x="621792" y="5925312"/>
            <a:ext cx="109728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Your answer may use different words. What matters is that you correctly applied the economic concept.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987</Words>
  <Application>Microsoft Office PowerPoint</Application>
  <PresentationFormat>Widescreen</PresentationFormat>
  <Paragraphs>124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Dana Guest</cp:lastModifiedBy>
  <cp:revision>1</cp:revision>
  <dcterms:created xsi:type="dcterms:W3CDTF">2026-08-27T04:51:35Z</dcterms:created>
  <dcterms:modified xsi:type="dcterms:W3CDTF">2026-08-27T04:54:14Z</dcterms:modified>
</cp:coreProperties>
</file>